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62" r:id="rId3"/>
    <p:sldId id="261" r:id="rId4"/>
    <p:sldId id="260" r:id="rId5"/>
    <p:sldId id="258" r:id="rId6"/>
    <p:sldId id="257" r:id="rId7"/>
    <p:sldId id="259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69" r:id="rId17"/>
    <p:sldId id="275" r:id="rId18"/>
    <p:sldId id="276" r:id="rId19"/>
    <p:sldId id="277" r:id="rId20"/>
    <p:sldId id="278" r:id="rId21"/>
    <p:sldId id="279" r:id="rId22"/>
    <p:sldId id="27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44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096386-CD01-4685-A003-237F582A7FA2}" type="datetimeFigureOut">
              <a:rPr lang="en-US" smtClean="0"/>
              <a:t>8/4/2018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6823AA-657B-46BE-963D-F904957642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7119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8DB56-30F5-4EB3-A096-7F6730B2262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147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8DB56-30F5-4EB3-A096-7F6730B2262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985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8DB56-30F5-4EB3-A096-7F6730B2262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188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8DB56-30F5-4EB3-A096-7F6730B2262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585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7658-671D-4432-9279-5BF1DEBEDA4A}" type="datetimeFigureOut">
              <a:rPr lang="en-US" smtClean="0"/>
              <a:t>8/4/2018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3ABB-F298-4733-AB12-21FC2CC07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382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7658-671D-4432-9279-5BF1DEBEDA4A}" type="datetimeFigureOut">
              <a:rPr lang="en-US" smtClean="0"/>
              <a:t>8/4/2018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3ABB-F298-4733-AB12-21FC2CC07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4040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7658-671D-4432-9279-5BF1DEBEDA4A}" type="datetimeFigureOut">
              <a:rPr lang="en-US" smtClean="0"/>
              <a:t>8/4/2018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3ABB-F298-4733-AB12-21FC2CC07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79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7658-671D-4432-9279-5BF1DEBEDA4A}" type="datetimeFigureOut">
              <a:rPr lang="en-US" smtClean="0"/>
              <a:t>8/4/2018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3ABB-F298-4733-AB12-21FC2CC07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178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7658-671D-4432-9279-5BF1DEBEDA4A}" type="datetimeFigureOut">
              <a:rPr lang="en-US" smtClean="0"/>
              <a:t>8/4/2018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3ABB-F298-4733-AB12-21FC2CC07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60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7658-671D-4432-9279-5BF1DEBEDA4A}" type="datetimeFigureOut">
              <a:rPr lang="en-US" smtClean="0"/>
              <a:t>8/4/2018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3ABB-F298-4733-AB12-21FC2CC07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1035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7658-671D-4432-9279-5BF1DEBEDA4A}" type="datetimeFigureOut">
              <a:rPr lang="en-US" smtClean="0"/>
              <a:t>8/4/2018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3ABB-F298-4733-AB12-21FC2CC07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646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7658-671D-4432-9279-5BF1DEBEDA4A}" type="datetimeFigureOut">
              <a:rPr lang="en-US" smtClean="0"/>
              <a:t>8/4/2018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3ABB-F298-4733-AB12-21FC2CC07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160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7658-671D-4432-9279-5BF1DEBEDA4A}" type="datetimeFigureOut">
              <a:rPr lang="en-US" smtClean="0"/>
              <a:t>8/4/2018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3ABB-F298-4733-AB12-21FC2CC07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843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7658-671D-4432-9279-5BF1DEBEDA4A}" type="datetimeFigureOut">
              <a:rPr lang="en-US" smtClean="0"/>
              <a:t>8/4/2018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3ABB-F298-4733-AB12-21FC2CC07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753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7658-671D-4432-9279-5BF1DEBEDA4A}" type="datetimeFigureOut">
              <a:rPr lang="en-US" smtClean="0"/>
              <a:t>8/4/2018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943ABB-F298-4733-AB12-21FC2CC07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698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9A7658-671D-4432-9279-5BF1DEBEDA4A}" type="datetimeFigureOut">
              <a:rPr lang="en-US" smtClean="0"/>
              <a:t>8/4/2018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43ABB-F298-4733-AB12-21FC2CC07E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79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455" y="42963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Semi-automated pipeline for neuroimaging PET/MR visualization and quantification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5381" y="3232583"/>
            <a:ext cx="9993745" cy="3103561"/>
          </a:xfrm>
        </p:spPr>
        <p:txBody>
          <a:bodyPr>
            <a:normAutofit/>
          </a:bodyPr>
          <a:lstStyle/>
          <a:p>
            <a:r>
              <a:rPr lang="en-US" dirty="0" smtClean="0"/>
              <a:t>MICCAI Educational Challenge 2018</a:t>
            </a:r>
          </a:p>
          <a:p>
            <a:endParaRPr lang="en-US" dirty="0"/>
          </a:p>
          <a:p>
            <a:r>
              <a:rPr lang="en-US" dirty="0" smtClean="0"/>
              <a:t>By Fabio Raman, University of Alabama at Birmingham</a:t>
            </a:r>
          </a:p>
          <a:p>
            <a:endParaRPr lang="en-US" dirty="0"/>
          </a:p>
          <a:p>
            <a:r>
              <a:rPr lang="en-US" dirty="0" smtClean="0"/>
              <a:t>Mentors: Jon </a:t>
            </a:r>
            <a:r>
              <a:rPr lang="en-US" dirty="0" err="1" smtClean="0"/>
              <a:t>McConathy</a:t>
            </a:r>
            <a:r>
              <a:rPr lang="en-US" dirty="0" smtClean="0"/>
              <a:t>, MD, PhD and Erik Roberson, MD, PhD</a:t>
            </a:r>
            <a:endParaRPr lang="en-US" dirty="0"/>
          </a:p>
        </p:txBody>
      </p:sp>
      <p:pic>
        <p:nvPicPr>
          <p:cNvPr id="2050" name="Picture 2" descr="Image result for micc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0834" y="0"/>
            <a:ext cx="1851166" cy="145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894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18" y="-257460"/>
            <a:ext cx="11607502" cy="1325563"/>
          </a:xfrm>
        </p:spPr>
        <p:txBody>
          <a:bodyPr>
            <a:normAutofit/>
          </a:bodyPr>
          <a:lstStyle/>
          <a:p>
            <a:r>
              <a:rPr lang="en-US" sz="3000" b="1" dirty="0"/>
              <a:t>Methods – Multimodal Brain Processing Pipeline (MMBP)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3338" y="815387"/>
            <a:ext cx="12285233" cy="60426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" y="3842535"/>
            <a:ext cx="11948845" cy="603677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839199" y="3246635"/>
            <a:ext cx="3109645" cy="36113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23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18" y="-257460"/>
            <a:ext cx="11607502" cy="1325563"/>
          </a:xfrm>
        </p:spPr>
        <p:txBody>
          <a:bodyPr>
            <a:normAutofit/>
          </a:bodyPr>
          <a:lstStyle/>
          <a:p>
            <a:r>
              <a:rPr lang="en-US" sz="3000" b="1" dirty="0"/>
              <a:t>Methods – Multimodal Brain Processing Pipeline (MMBP)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3338" y="815387"/>
            <a:ext cx="12285233" cy="60426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6818" y="3791164"/>
            <a:ext cx="8687586" cy="30668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20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18" y="-257460"/>
            <a:ext cx="11607502" cy="1325563"/>
          </a:xfrm>
        </p:spPr>
        <p:txBody>
          <a:bodyPr>
            <a:normAutofit/>
          </a:bodyPr>
          <a:lstStyle/>
          <a:p>
            <a:r>
              <a:rPr lang="en-US" sz="3000" b="1" dirty="0"/>
              <a:t>Methods – Multimodal Brain Processing Pipeline (MMBP)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3338" y="815387"/>
            <a:ext cx="12285233" cy="60426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632646" y="3883631"/>
            <a:ext cx="5903290" cy="301989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07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18" y="-257460"/>
            <a:ext cx="11607502" cy="1325563"/>
          </a:xfrm>
        </p:spPr>
        <p:txBody>
          <a:bodyPr>
            <a:normAutofit/>
          </a:bodyPr>
          <a:lstStyle/>
          <a:p>
            <a:r>
              <a:rPr lang="en-US" sz="3000" b="1" dirty="0"/>
              <a:t>Methods – Multimodal Brain Processing Pipeline (MMBP)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3338" y="815387"/>
            <a:ext cx="12285233" cy="6042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2247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using supercomputing cluster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>
                <a:solidFill>
                  <a:srgbClr val="C00000"/>
                </a:solidFill>
                <a:latin typeface="Calibri" panose="020F0502020204030204" pitchFamily="34" charset="0"/>
                <a:cs typeface="Times New Roman" pitchFamily="18" charset="0"/>
              </a:rPr>
              <a:t>UAB Super Computer (High Performance Computing Cluster) </a:t>
            </a:r>
            <a:r>
              <a:rPr lang="en-US" b="1" i="1" u="sng" dirty="0" err="1">
                <a:solidFill>
                  <a:srgbClr val="C00000"/>
                </a:solidFill>
                <a:latin typeface="Calibri" panose="020F0502020204030204" pitchFamily="34" charset="0"/>
                <a:cs typeface="Times New Roman" pitchFamily="18" charset="0"/>
              </a:rPr>
              <a:t>Cheaha</a:t>
            </a:r>
            <a:endParaRPr lang="en-US" b="1" i="1" u="sng" dirty="0">
              <a:solidFill>
                <a:srgbClr val="C00000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endParaRPr lang="en-US" sz="400" b="1" i="1" u="sng" dirty="0">
              <a:solidFill>
                <a:srgbClr val="C00000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457200" indent="-45720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3120 CPU cores that provide over 120 TFLOP/s of combined computational performance.</a:t>
            </a:r>
          </a:p>
          <a:p>
            <a:pPr marL="457200" indent="-45720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20 TB of memory</a:t>
            </a:r>
            <a:endParaRPr lang="en-US" u="sng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9089" y="3151449"/>
            <a:ext cx="5871019" cy="329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96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and distributed 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24055" cy="4351338"/>
          </a:xfrm>
        </p:spPr>
        <p:txBody>
          <a:bodyPr/>
          <a:lstStyle/>
          <a:p>
            <a:pPr marL="0" indent="0">
              <a:buNone/>
            </a:pPr>
            <a:endParaRPr lang="en-US" sz="400" b="1" i="1" u="sng" dirty="0">
              <a:solidFill>
                <a:srgbClr val="C00000"/>
              </a:solidFill>
              <a:latin typeface="Calibri" panose="020F0502020204030204" pitchFamily="34" charset="0"/>
              <a:cs typeface="Times New Roman" pitchFamily="18" charset="0"/>
            </a:endParaRPr>
          </a:p>
          <a:p>
            <a:pPr marL="457200" indent="-457200"/>
            <a:r>
              <a:rPr lang="en-US" dirty="0">
                <a:latin typeface="Calibri" panose="020F0502020204030204" pitchFamily="34" charset="0"/>
                <a:cs typeface="Times New Roman" pitchFamily="18" charset="0"/>
              </a:rPr>
              <a:t>Every patient </a:t>
            </a:r>
            <a:r>
              <a:rPr lang="en-US" dirty="0" smtClean="0">
                <a:latin typeface="Calibri" panose="020F0502020204030204" pitchFamily="34" charset="0"/>
                <a:cs typeface="Times New Roman" pitchFamily="18" charset="0"/>
              </a:rPr>
              <a:t>(1 volumetric MRI) </a:t>
            </a:r>
            <a:r>
              <a:rPr lang="en-US" dirty="0">
                <a:latin typeface="Calibri" panose="020F0502020204030204" pitchFamily="34" charset="0"/>
                <a:cs typeface="Times New Roman" pitchFamily="18" charset="0"/>
              </a:rPr>
              <a:t>was sent to 1 node in </a:t>
            </a:r>
            <a:r>
              <a:rPr lang="en-US" dirty="0" err="1">
                <a:latin typeface="Calibri" panose="020F0502020204030204" pitchFamily="34" charset="0"/>
                <a:cs typeface="Times New Roman" pitchFamily="18" charset="0"/>
              </a:rPr>
              <a:t>Cheaha</a:t>
            </a:r>
            <a:r>
              <a:rPr lang="en-US" dirty="0">
                <a:latin typeface="Calibri" panose="020F0502020204030204" pitchFamily="34" charset="0"/>
                <a:cs typeface="Times New Roman" pitchFamily="18" charset="0"/>
              </a:rPr>
              <a:t> </a:t>
            </a:r>
            <a:r>
              <a:rPr lang="en-US" dirty="0" smtClean="0">
                <a:latin typeface="Calibri" panose="020F0502020204030204" pitchFamily="34" charset="0"/>
                <a:cs typeface="Times New Roman" pitchFamily="18" charset="0"/>
              </a:rPr>
              <a:t>Cluster</a:t>
            </a:r>
          </a:p>
          <a:p>
            <a:pPr marL="0" indent="0">
              <a:buNone/>
            </a:pPr>
            <a:endParaRPr lang="en-US" dirty="0">
              <a:latin typeface="Calibri" panose="020F0502020204030204" pitchFamily="34" charset="0"/>
              <a:cs typeface="Times New Roman" pitchFamily="18" charset="0"/>
            </a:endParaRPr>
          </a:p>
          <a:p>
            <a:pPr marL="457200" indent="-457200"/>
            <a:r>
              <a:rPr lang="en-US" dirty="0">
                <a:latin typeface="Calibri" panose="020F0502020204030204" pitchFamily="34" charset="0"/>
                <a:cs typeface="Times New Roman" pitchFamily="18" charset="0"/>
              </a:rPr>
              <a:t>It took about </a:t>
            </a:r>
            <a:r>
              <a:rPr lang="en-US" dirty="0" smtClean="0">
                <a:latin typeface="Calibri" panose="020F0502020204030204" pitchFamily="34" charset="0"/>
                <a:cs typeface="Times New Roman" pitchFamily="18" charset="0"/>
              </a:rPr>
              <a:t>8 hours </a:t>
            </a:r>
            <a:r>
              <a:rPr lang="en-US" dirty="0">
                <a:latin typeface="Calibri" panose="020F0502020204030204" pitchFamily="34" charset="0"/>
                <a:cs typeface="Times New Roman" pitchFamily="18" charset="0"/>
              </a:rPr>
              <a:t>to segment 1 </a:t>
            </a:r>
            <a:r>
              <a:rPr lang="en-US" dirty="0" smtClean="0">
                <a:latin typeface="Calibri" panose="020F0502020204030204" pitchFamily="34" charset="0"/>
                <a:cs typeface="Times New Roman" pitchFamily="18" charset="0"/>
              </a:rPr>
              <a:t>patient </a:t>
            </a:r>
          </a:p>
          <a:p>
            <a:pPr marL="457200" indent="-457200"/>
            <a:endParaRPr lang="en-US" dirty="0">
              <a:latin typeface="Calibri" panose="020F0502020204030204" pitchFamily="34" charset="0"/>
              <a:cs typeface="Times New Roman" pitchFamily="18" charset="0"/>
            </a:endParaRPr>
          </a:p>
          <a:p>
            <a:pPr marL="457200" indent="-457200"/>
            <a:r>
              <a:rPr lang="en-US" dirty="0" smtClean="0">
                <a:latin typeface="Calibri" panose="020F0502020204030204" pitchFamily="34" charset="0"/>
                <a:cs typeface="Times New Roman" pitchFamily="18" charset="0"/>
              </a:rPr>
              <a:t>~200 patients </a:t>
            </a:r>
            <a:r>
              <a:rPr lang="en-US" dirty="0">
                <a:latin typeface="Calibri" panose="020F0502020204030204" pitchFamily="34" charset="0"/>
                <a:cs typeface="Times New Roman" pitchFamily="18" charset="0"/>
              </a:rPr>
              <a:t>were segmented in less than 12h</a:t>
            </a:r>
            <a:r>
              <a:rPr lang="en-US" dirty="0" smtClean="0">
                <a:latin typeface="Calibri" panose="020F0502020204030204" pitchFamily="34" charset="0"/>
                <a:cs typeface="Times New Roman" pitchFamily="18" charset="0"/>
              </a:rPr>
              <a:t>. </a:t>
            </a:r>
            <a:endParaRPr lang="en-US" dirty="0">
              <a:latin typeface="Calibri" panose="020F0502020204030204" pitchFamily="34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7138632"/>
            <a:ext cx="1981544" cy="2743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325" y="19203023"/>
            <a:ext cx="1694547" cy="23458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9208" y="1424788"/>
            <a:ext cx="3722266" cy="5153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9587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enefits of using MIM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3188"/>
            <a:ext cx="10515600" cy="4351338"/>
          </a:xfrm>
        </p:spPr>
        <p:txBody>
          <a:bodyPr/>
          <a:lstStyle/>
          <a:p>
            <a:r>
              <a:rPr lang="en-US" dirty="0" smtClean="0"/>
              <a:t>Easy, efficient to design workflows encompassing a wide of array of post-processing tools to automate analysis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3908" y="2569082"/>
            <a:ext cx="7176655" cy="4085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35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Manual editing of contours and </a:t>
            </a:r>
            <a:r>
              <a:rPr lang="en-US" dirty="0" smtClean="0"/>
              <a:t>registration, </a:t>
            </a:r>
            <a:r>
              <a:rPr lang="en-US" dirty="0"/>
              <a:t>if </a:t>
            </a:r>
            <a:r>
              <a:rPr lang="en-US" dirty="0" smtClean="0"/>
              <a:t>necessary, </a:t>
            </a:r>
            <a:r>
              <a:rPr lang="en-US" dirty="0"/>
              <a:t>to ensure accuracy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8454" y="1690688"/>
            <a:ext cx="8926346" cy="483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83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Manual editing of contours and </a:t>
            </a:r>
            <a:r>
              <a:rPr lang="en-US" dirty="0" smtClean="0"/>
              <a:t>registration, </a:t>
            </a:r>
            <a:r>
              <a:rPr lang="en-US" dirty="0"/>
              <a:t>if </a:t>
            </a:r>
            <a:r>
              <a:rPr lang="en-US" dirty="0" smtClean="0"/>
              <a:t>necessary, </a:t>
            </a:r>
            <a:r>
              <a:rPr lang="en-US" dirty="0"/>
              <a:t>to ensure accuracy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8454" y="1690688"/>
            <a:ext cx="8926346" cy="483510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376218" y="2521527"/>
            <a:ext cx="1902691" cy="10160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1"/>
          </p:cNvCxnSpPr>
          <p:nvPr/>
        </p:nvCxnSpPr>
        <p:spPr>
          <a:xfrm flipH="1" flipV="1">
            <a:off x="988291" y="2253673"/>
            <a:ext cx="666570" cy="41664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873" y="1649015"/>
            <a:ext cx="1468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Contour editing tools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772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Manual editing of contours and </a:t>
            </a:r>
            <a:r>
              <a:rPr lang="en-US" dirty="0" smtClean="0"/>
              <a:t>registration, </a:t>
            </a:r>
            <a:r>
              <a:rPr lang="en-US" dirty="0"/>
              <a:t>if </a:t>
            </a:r>
            <a:r>
              <a:rPr lang="en-US" dirty="0" smtClean="0"/>
              <a:t>necessary, </a:t>
            </a:r>
            <a:r>
              <a:rPr lang="en-US" dirty="0"/>
              <a:t>to ensure accuracy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8454" y="1690688"/>
            <a:ext cx="8926346" cy="483510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376218" y="2521527"/>
            <a:ext cx="1902691" cy="10160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1"/>
          </p:cNvCxnSpPr>
          <p:nvPr/>
        </p:nvCxnSpPr>
        <p:spPr>
          <a:xfrm flipH="1" flipV="1">
            <a:off x="988291" y="2253673"/>
            <a:ext cx="666570" cy="41664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873" y="1649015"/>
            <a:ext cx="1468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Contour editing tools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538454" y="4368366"/>
            <a:ext cx="1347733" cy="526473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1035249" y="4017017"/>
            <a:ext cx="666570" cy="41664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873" y="3318880"/>
            <a:ext cx="1468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Outlined brain regions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14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Quantification of PET/MR biomarkers requires several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5386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Brain segmentation of volumetric MR image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Image registration of MR to PET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Extraction of volumes of interest (VOI)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Quantification of biomarkers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679" y="1127030"/>
            <a:ext cx="3037321" cy="2087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07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Manual editing of contours and </a:t>
            </a:r>
            <a:r>
              <a:rPr lang="en-US" dirty="0" smtClean="0"/>
              <a:t>registration, </a:t>
            </a:r>
            <a:r>
              <a:rPr lang="en-US" dirty="0"/>
              <a:t>if </a:t>
            </a:r>
            <a:r>
              <a:rPr lang="en-US" dirty="0" smtClean="0"/>
              <a:t>necessary, </a:t>
            </a:r>
            <a:r>
              <a:rPr lang="en-US" dirty="0"/>
              <a:t>to ensure accuracy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8454" y="1690688"/>
            <a:ext cx="8926346" cy="483510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376218" y="2521527"/>
            <a:ext cx="1902691" cy="1016000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>
            <a:stCxn id="5" idx="1"/>
          </p:cNvCxnSpPr>
          <p:nvPr/>
        </p:nvCxnSpPr>
        <p:spPr>
          <a:xfrm flipH="1" flipV="1">
            <a:off x="988291" y="2253673"/>
            <a:ext cx="666570" cy="41664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873" y="1649015"/>
            <a:ext cx="1468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Contour editing tools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538454" y="4368366"/>
            <a:ext cx="1347733" cy="526473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flipH="1" flipV="1">
            <a:off x="1035249" y="4017017"/>
            <a:ext cx="666570" cy="416644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9873" y="3318880"/>
            <a:ext cx="1468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Outlined brain regions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8573398" y="4303711"/>
            <a:ext cx="1495692" cy="1324985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9892992" y="4192691"/>
            <a:ext cx="720789" cy="351349"/>
          </a:xfrm>
          <a:prstGeom prst="line">
            <a:avLst/>
          </a:prstGeom>
          <a:ln w="317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474030" y="3518253"/>
            <a:ext cx="14685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Registration tools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596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28" y="1914903"/>
            <a:ext cx="10017125" cy="483226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510" y="197599"/>
            <a:ext cx="10515600" cy="1325563"/>
          </a:xfrm>
        </p:spPr>
        <p:txBody>
          <a:bodyPr/>
          <a:lstStyle/>
          <a:p>
            <a:r>
              <a:rPr lang="en-US" dirty="0" smtClean="0"/>
              <a:t>No limits to customized analysis with ability to imbed </a:t>
            </a:r>
            <a:r>
              <a:rPr lang="en-US" dirty="0" err="1" smtClean="0"/>
              <a:t>Matlab</a:t>
            </a:r>
            <a:r>
              <a:rPr lang="en-US" dirty="0" smtClean="0"/>
              <a:t> extensions into workflow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6270" y="1366982"/>
            <a:ext cx="4833368" cy="1531518"/>
          </a:xfrm>
          <a:prstGeom prst="rect">
            <a:avLst/>
          </a:prstGeom>
        </p:spPr>
      </p:pic>
      <p:pic>
        <p:nvPicPr>
          <p:cNvPr id="1028" name="Picture 4" descr="Image result for matla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66982" cy="136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254672" y="3823855"/>
            <a:ext cx="173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Extension has adjusted new CT image so that all values less than bone are replaced by air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61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Semi-automated pipelines PET/MR allows for streamlined neuroimaging analysis for both clinical and research use</a:t>
            </a:r>
          </a:p>
          <a:p>
            <a:endParaRPr lang="en-US" dirty="0"/>
          </a:p>
          <a:p>
            <a:r>
              <a:rPr lang="en-US" dirty="0" smtClean="0"/>
              <a:t>Key features</a:t>
            </a:r>
          </a:p>
          <a:p>
            <a:pPr lvl="1"/>
            <a:r>
              <a:rPr lang="en-US" dirty="0"/>
              <a:t>Efficient and easy for physicians to use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Automatically segments VOIs with high accuracy and reproducibility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FDA-approved with visualization</a:t>
            </a:r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Versatile</a:t>
            </a:r>
          </a:p>
          <a:p>
            <a:pPr lvl="2"/>
            <a:r>
              <a:rPr lang="en-US" dirty="0"/>
              <a:t>Implemented with wide array of segmentation algorithms, biomarkers, and diseases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45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Quantification of PET/MR biomarkers requires several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5386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Brain segmentation of volumetric MR image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Image registration of MR to PET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Extraction of volumes of interest (VOI)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Quantification of biomarkers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679" y="1127030"/>
            <a:ext cx="3037321" cy="2087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968" y="2589623"/>
            <a:ext cx="1819511" cy="1519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5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Quantification of PET/MR biomarkers requires several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5386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Brain segmentation of volumetric MR image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Image registration of MR to PET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Extraction of volumes of interest (VOI)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Quantification of biomarkers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679" y="1127030"/>
            <a:ext cx="3037321" cy="2087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968" y="2589623"/>
            <a:ext cx="1819511" cy="1519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6" t="63086" r="32618"/>
          <a:stretch/>
        </p:blipFill>
        <p:spPr>
          <a:xfrm>
            <a:off x="8796048" y="3859232"/>
            <a:ext cx="2078182" cy="2230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7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Quantification of PET/MR biomarkers requires several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5386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Brain segmentation of volumetric MR image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Image registration of MR to PET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Extraction of volumes of interest (VOI)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Quantification of biomarkers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11679" y="1127030"/>
            <a:ext cx="3037321" cy="208729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968" y="2589623"/>
            <a:ext cx="1819511" cy="15192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66" t="63086" r="32618"/>
          <a:stretch/>
        </p:blipFill>
        <p:spPr>
          <a:xfrm>
            <a:off x="8796048" y="3859232"/>
            <a:ext cx="2078182" cy="2230582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5829338" y="6037446"/>
                <a:ext cx="2966710" cy="73206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𝑆𝑈𝑉𝑅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𝑆𝑈𝑉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𝑡𝑎𝑟𝑔𝑒𝑡</m:t>
                              </m:r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𝑟𝑒𝑔𝑖𝑜𝑛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𝑆𝑈𝑉</m:t>
                              </m:r>
                            </m:e>
                            <m:sub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𝑐𝑒𝑟𝑒𝑏𝑒𝑙𝑙𝑎𝑟</m:t>
                              </m:r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𝐺𝑀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338" y="6037446"/>
                <a:ext cx="2966710" cy="73206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442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it important to combine visualization with quantification?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en-US" dirty="0" smtClean="0"/>
              <a:t>Current FDA guidelines still use visual criteria to assess status of patients with various imaging biomarkers</a:t>
            </a:r>
          </a:p>
          <a:p>
            <a:endParaRPr lang="en-US" dirty="0"/>
          </a:p>
          <a:p>
            <a:r>
              <a:rPr lang="en-US" dirty="0" smtClean="0"/>
              <a:t>Example: Alzheimer’s disease assessment using neuroimaging according to NIA-AA guidelines for </a:t>
            </a:r>
            <a:r>
              <a:rPr lang="en-US" dirty="0"/>
              <a:t>A</a:t>
            </a:r>
            <a:r>
              <a:rPr lang="el-GR" dirty="0"/>
              <a:t>β</a:t>
            </a:r>
            <a:r>
              <a:rPr lang="en-US" dirty="0"/>
              <a:t> plaques (</a:t>
            </a:r>
            <a:r>
              <a:rPr lang="en-US" dirty="0" smtClean="0"/>
              <a:t>A), tau </a:t>
            </a:r>
            <a:r>
              <a:rPr lang="en-US" dirty="0"/>
              <a:t>tangles (T</a:t>
            </a:r>
            <a:r>
              <a:rPr lang="en-US" dirty="0" smtClean="0"/>
              <a:t>), and neurodegeneration (N)</a:t>
            </a:r>
            <a:endParaRPr lang="en-US" dirty="0"/>
          </a:p>
          <a:p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765" b="36000"/>
          <a:stretch/>
        </p:blipFill>
        <p:spPr>
          <a:xfrm>
            <a:off x="8531855" y="5141711"/>
            <a:ext cx="2821945" cy="13590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29"/>
          <a:stretch/>
        </p:blipFill>
        <p:spPr>
          <a:xfrm>
            <a:off x="657744" y="4987537"/>
            <a:ext cx="2680402" cy="166743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42945" y="4528286"/>
            <a:ext cx="634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A-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382373" y="4528286"/>
            <a:ext cx="634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T</a:t>
            </a:r>
            <a:r>
              <a:rPr lang="en-US" sz="2400" b="1" dirty="0" smtClean="0"/>
              <a:t>+</a:t>
            </a:r>
            <a:endParaRPr lang="en-US" sz="24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652590" y="4545166"/>
            <a:ext cx="6347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</a:t>
            </a:r>
            <a:r>
              <a:rPr lang="en-US" sz="2400" b="1" dirty="0"/>
              <a:t>-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93334" y="4545166"/>
            <a:ext cx="668893" cy="472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N</a:t>
            </a:r>
            <a:r>
              <a:rPr lang="en-US" sz="2400" b="1" dirty="0" smtClean="0"/>
              <a:t>+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100625" y="4545166"/>
            <a:ext cx="6669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N –   </a:t>
            </a:r>
          </a:p>
          <a:p>
            <a:endParaRPr lang="en-US" sz="24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768" y="5010586"/>
            <a:ext cx="2475191" cy="164606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13959" y="4545167"/>
            <a:ext cx="684409" cy="461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A+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92928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current processing pipelines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None have been implemented into routine clinical workflow</a:t>
            </a:r>
          </a:p>
          <a:p>
            <a:pPr lvl="1"/>
            <a:r>
              <a:rPr lang="en-US" dirty="0" smtClean="0"/>
              <a:t>No FDA approval</a:t>
            </a:r>
          </a:p>
          <a:p>
            <a:pPr lvl="1"/>
            <a:r>
              <a:rPr lang="en-US" dirty="0" smtClean="0"/>
              <a:t>Computational intensive</a:t>
            </a:r>
          </a:p>
          <a:p>
            <a:pPr lvl="1"/>
            <a:r>
              <a:rPr lang="en-US" dirty="0" smtClean="0"/>
              <a:t>Time consuming</a:t>
            </a:r>
          </a:p>
          <a:p>
            <a:pPr lvl="1"/>
            <a:r>
              <a:rPr lang="en-US" dirty="0" smtClean="0"/>
              <a:t>No visualization</a:t>
            </a:r>
          </a:p>
          <a:p>
            <a:pPr lvl="1"/>
            <a:endParaRPr lang="en-US" dirty="0"/>
          </a:p>
          <a:p>
            <a:r>
              <a:rPr lang="en-US" dirty="0" smtClean="0"/>
              <a:t>Issues with fully automated registration methods</a:t>
            </a:r>
          </a:p>
          <a:p>
            <a:pPr lvl="1"/>
            <a:r>
              <a:rPr lang="en-US" dirty="0" smtClean="0"/>
              <a:t>Lack of visual control check to ensure accurate contour delineation across modalities</a:t>
            </a:r>
          </a:p>
          <a:p>
            <a:pPr lvl="1"/>
            <a:endParaRPr lang="en-US" dirty="0"/>
          </a:p>
          <a:p>
            <a:r>
              <a:rPr lang="en-US" dirty="0" smtClean="0"/>
              <a:t>Lack of versatility</a:t>
            </a:r>
          </a:p>
          <a:p>
            <a:pPr lvl="1"/>
            <a:r>
              <a:rPr lang="en-US" dirty="0" smtClean="0"/>
              <a:t>Not adaptable to different segmentation algorithms</a:t>
            </a:r>
          </a:p>
          <a:p>
            <a:pPr lvl="1"/>
            <a:r>
              <a:rPr lang="en-US" dirty="0" smtClean="0"/>
              <a:t>Important for multicenter trials and longitudinal studies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330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18" y="-257460"/>
            <a:ext cx="11607502" cy="1325563"/>
          </a:xfrm>
        </p:spPr>
        <p:txBody>
          <a:bodyPr>
            <a:normAutofit/>
          </a:bodyPr>
          <a:lstStyle/>
          <a:p>
            <a:r>
              <a:rPr lang="en-US" sz="3000" b="1" dirty="0"/>
              <a:t>Methods – Multimodal Brain Processing </a:t>
            </a:r>
            <a:r>
              <a:rPr lang="en-US" sz="3000" b="1" dirty="0" smtClean="0"/>
              <a:t>Pipeline </a:t>
            </a:r>
            <a:r>
              <a:rPr lang="en-US" sz="3000" b="1" dirty="0"/>
              <a:t>(MMBP</a:t>
            </a:r>
            <a:r>
              <a:rPr lang="en-US" sz="3000" b="1" dirty="0" smtClean="0"/>
              <a:t>)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3338" y="815387"/>
            <a:ext cx="12285233" cy="60426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105275" y="815387"/>
            <a:ext cx="9082354" cy="6135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-97604" y="3893905"/>
            <a:ext cx="4525765" cy="34410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81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818" y="-257460"/>
            <a:ext cx="11607502" cy="1325563"/>
          </a:xfrm>
        </p:spPr>
        <p:txBody>
          <a:bodyPr>
            <a:normAutofit/>
          </a:bodyPr>
          <a:lstStyle/>
          <a:p>
            <a:r>
              <a:rPr lang="en-US" sz="3000" b="1" dirty="0"/>
              <a:t>Methods – Multimodal Brain Processing Pipeline (MMBP)</a:t>
            </a:r>
            <a:endParaRPr lang="en-US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3338" y="815387"/>
            <a:ext cx="12285233" cy="60426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815210" y="815386"/>
            <a:ext cx="4376790" cy="60426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3836692"/>
            <a:ext cx="8383712" cy="34410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350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323</TotalTime>
  <Words>562</Words>
  <Application>Microsoft Office PowerPoint</Application>
  <PresentationFormat>Widescreen</PresentationFormat>
  <Paragraphs>123</Paragraphs>
  <Slides>22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Cambria Math</vt:lpstr>
      <vt:lpstr>Times New Roman</vt:lpstr>
      <vt:lpstr>Office Theme</vt:lpstr>
      <vt:lpstr>Semi-automated pipeline for neuroimaging PET/MR visualization and quantification</vt:lpstr>
      <vt:lpstr>Quantification of PET/MR biomarkers requires several steps</vt:lpstr>
      <vt:lpstr>Quantification of PET/MR biomarkers requires several steps</vt:lpstr>
      <vt:lpstr>Quantification of PET/MR biomarkers requires several steps</vt:lpstr>
      <vt:lpstr>Quantification of PET/MR biomarkers requires several steps</vt:lpstr>
      <vt:lpstr>Why is it important to combine visualization with quantification?</vt:lpstr>
      <vt:lpstr>Problems with current processing pipelines</vt:lpstr>
      <vt:lpstr>Methods – Multimodal Brain Processing Pipeline (MMBP)</vt:lpstr>
      <vt:lpstr>Methods – Multimodal Brain Processing Pipeline (MMBP)</vt:lpstr>
      <vt:lpstr>Methods – Multimodal Brain Processing Pipeline (MMBP)</vt:lpstr>
      <vt:lpstr>Methods – Multimodal Brain Processing Pipeline (MMBP)</vt:lpstr>
      <vt:lpstr>Methods – Multimodal Brain Processing Pipeline (MMBP)</vt:lpstr>
      <vt:lpstr>Methods – Multimodal Brain Processing Pipeline (MMBP)</vt:lpstr>
      <vt:lpstr>Benefits of using supercomputing cluster</vt:lpstr>
      <vt:lpstr>Parallel and distributed implementation</vt:lpstr>
      <vt:lpstr>Benefits of using MIM</vt:lpstr>
      <vt:lpstr>Manual editing of contours and registration, if necessary, to ensure accuracy</vt:lpstr>
      <vt:lpstr>Manual editing of contours and registration, if necessary, to ensure accuracy</vt:lpstr>
      <vt:lpstr>Manual editing of contours and registration, if necessary, to ensure accuracy</vt:lpstr>
      <vt:lpstr>Manual editing of contours and registration, if necessary, to ensure accuracy</vt:lpstr>
      <vt:lpstr>No limits to customized analysis with ability to imbed Matlab extensions into workflow</vt:lpstr>
      <vt:lpstr>Conclusions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analyze PET/MR data?</dc:title>
  <dc:creator>UNI ALA MED SCHOOL</dc:creator>
  <cp:lastModifiedBy>UNI ALA MED SCHOOL</cp:lastModifiedBy>
  <cp:revision>22</cp:revision>
  <dcterms:created xsi:type="dcterms:W3CDTF">2018-08-04T18:30:33Z</dcterms:created>
  <dcterms:modified xsi:type="dcterms:W3CDTF">2018-08-04T23:54:28Z</dcterms:modified>
</cp:coreProperties>
</file>